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414" r:id="rId3"/>
    <p:sldId id="406" r:id="rId4"/>
    <p:sldId id="407" r:id="rId5"/>
    <p:sldId id="408" r:id="rId6"/>
    <p:sldId id="416" r:id="rId7"/>
    <p:sldId id="276" r:id="rId8"/>
    <p:sldId id="272" r:id="rId9"/>
    <p:sldId id="418" r:id="rId10"/>
    <p:sldId id="419" r:id="rId11"/>
    <p:sldId id="413" r:id="rId12"/>
    <p:sldId id="42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3F"/>
    <a:srgbClr val="323433"/>
    <a:srgbClr val="0BD0FF"/>
    <a:srgbClr val="FFD73F"/>
    <a:srgbClr val="FE5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/>
    <p:restoredTop sz="94553"/>
  </p:normalViewPr>
  <p:slideViewPr>
    <p:cSldViewPr snapToGrid="0" snapToObjects="1">
      <p:cViewPr varScale="1">
        <p:scale>
          <a:sx n="134" d="100"/>
          <a:sy n="134" d="100"/>
        </p:scale>
        <p:origin x="216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5880B-A4F1-9E40-92B6-EA15F3195FF8}" type="datetimeFigureOut">
              <a:rPr lang="en-US" smtClean="0"/>
              <a:t>4/7/21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5F68A-B77B-E149-96CC-0C5960D0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93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3605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2027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7368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0775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0757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1078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339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0566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F9059-1908-9A41-951F-B219D0592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9F1CC2-B41C-EB40-B905-3B153F367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68CB5-4466-7A4E-BA1B-8517EB8E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1C25B-6DEF-4742-9B09-99D041BE5367}" type="datetimeFigureOut">
              <a:rPr lang="en-US" smtClean="0"/>
              <a:t>4/7/21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D36A7-10DD-1146-B9DA-A49B8391B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C68FE-97A6-884E-8A12-FEFFB613C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DF2A-38A4-494C-8FB7-A6C1DE865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6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586EC-27E3-5544-91F3-B1B4895BD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90EF16-448B-3F4D-BF75-9371088D1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37846-AB8A-5B45-95F5-01AE52428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1C25B-6DEF-4742-9B09-99D041BE5367}" type="datetimeFigureOut">
              <a:rPr lang="en-US" smtClean="0"/>
              <a:t>4/7/21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95434-C0DC-854E-91FC-9F7653F8A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E3831-D13E-6A4A-B4EC-84E18289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DF2A-38A4-494C-8FB7-A6C1DE865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5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C5D251-053F-CA4B-8A60-2D01B213A9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AD5BE-0561-1344-96D3-BEE509CD5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D0836-0561-5D49-A167-6B3E772F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1C25B-6DEF-4742-9B09-99D041BE5367}" type="datetimeFigureOut">
              <a:rPr lang="en-US" smtClean="0"/>
              <a:t>4/7/21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AC8F8-C6AB-B24D-9ACA-47F42B507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563B7-E043-9F49-A916-12BB89D0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DF2A-38A4-494C-8FB7-A6C1DE865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19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564BB-EB76-2945-A220-E2ADBD86A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76ED2-05F9-4142-81E2-59FF913D9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B1560-A31C-A84B-AC33-2739E509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1C25B-6DEF-4742-9B09-99D041BE5367}" type="datetimeFigureOut">
              <a:rPr lang="en-US" smtClean="0"/>
              <a:t>4/7/21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794D5-5F43-174A-87F3-FB274788E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2685C-1B32-CA48-AF63-FC9B774E3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DF2A-38A4-494C-8FB7-A6C1DE865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9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B7E2E-F876-4F4A-8C6B-226D78EF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7D8A6-DD43-8F4D-9573-AEEF84655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E5DA3-623C-C742-82BF-C6C304596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1C25B-6DEF-4742-9B09-99D041BE5367}" type="datetimeFigureOut">
              <a:rPr lang="en-US" smtClean="0"/>
              <a:t>4/7/21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22871-643A-4B47-BE1F-8CDEB71E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4F5D4-AC00-604B-AF04-00B4E58FE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DF2A-38A4-494C-8FB7-A6C1DE865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43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D72DC-7AF3-AB44-BEC3-FF4729B6E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F3EE0-141E-774C-8188-8FF04CC901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5C4037-46F8-214E-8123-2EE1BF310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601491-AF38-4440-B32C-5F3E16816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1C25B-6DEF-4742-9B09-99D041BE5367}" type="datetimeFigureOut">
              <a:rPr lang="en-US" smtClean="0"/>
              <a:t>4/7/21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7EC39-86FC-844D-BCD1-B3EA5003F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45B6EA-02FF-754C-91EF-237D0513C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DF2A-38A4-494C-8FB7-A6C1DE865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1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0B54F-BCE8-5A47-8D91-1CF0E70E9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748C2-691B-7B42-AD34-C39CBF84F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4B6DD3-8987-AD4A-8E5F-1E4A69D75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D7A870-5F16-7A41-8B12-07C8E97938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10D7B0-431A-6F43-B5F0-A8753085E8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7C6BBD-9ECC-FC4D-A684-996B7D6F4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1C25B-6DEF-4742-9B09-99D041BE5367}" type="datetimeFigureOut">
              <a:rPr lang="en-US" smtClean="0"/>
              <a:t>4/7/21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6A977C-3F25-AC40-B3D7-1AF36992F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37E34D-AEF3-6742-84BA-5BC3C34D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DF2A-38A4-494C-8FB7-A6C1DE865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29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0C39F-506E-D640-9095-6ED4EA11E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F9F8D6-66BE-D445-8B5E-CDC7B22B7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1C25B-6DEF-4742-9B09-99D041BE5367}" type="datetimeFigureOut">
              <a:rPr lang="en-US" smtClean="0"/>
              <a:t>4/7/21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362BB1-A8C0-F34C-BE32-23D7F8D43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E7890E-F51F-F046-8AA0-6DD639CCD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DF2A-38A4-494C-8FB7-A6C1DE865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62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A79DE4-44A4-C745-BF17-76A674BEF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1C25B-6DEF-4742-9B09-99D041BE5367}" type="datetimeFigureOut">
              <a:rPr lang="en-US" smtClean="0"/>
              <a:t>4/7/21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DFC93F-85F3-C641-959E-00F4B8175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4467F-BD2E-A743-8B3A-D3403591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DF2A-38A4-494C-8FB7-A6C1DE865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03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BFFB1-99A7-0147-B70E-89306F3BD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215E8-94F7-2B44-ACEF-12013A135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8791C6-D31F-A44A-8770-A1AAEF7C9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D13AB-7E95-C848-BEFA-EA8D7549E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1C25B-6DEF-4742-9B09-99D041BE5367}" type="datetimeFigureOut">
              <a:rPr lang="en-US" smtClean="0"/>
              <a:t>4/7/21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61469-2AD2-3F42-B17E-4E2FF4A56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E7DF74-3BCE-254E-B1E1-CB97B24C7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DF2A-38A4-494C-8FB7-A6C1DE865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1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34C45-F462-764B-B629-407B1B7C6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F00F23-8336-5841-9A1A-303F3801D6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612B0-BE3D-E243-9536-6A53746D8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B80369-7128-1146-920B-AD6A2DAE6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1C25B-6DEF-4742-9B09-99D041BE5367}" type="datetimeFigureOut">
              <a:rPr lang="en-US" smtClean="0"/>
              <a:t>4/7/21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01D0B1-BFAA-D04A-80B3-9DDD64269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0458AD-F6AB-C44E-869B-04CFD735D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DF2A-38A4-494C-8FB7-A6C1DE865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50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8BC531-77C6-8747-8434-E91427AD5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E3E5B-AAF9-604B-9EE2-2B5667A3D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7F1C1-2E17-7D47-BD83-BCCF6CF6D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1C25B-6DEF-4742-9B09-99D041BE5367}" type="datetimeFigureOut">
              <a:rPr lang="en-US" smtClean="0"/>
              <a:t>4/7/21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ED2BF-4ED4-424C-ADE6-3117813F17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A11DA-1D0C-EC4A-9A83-512756551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BDF2A-38A4-494C-8FB7-A6C1DE865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8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A73651-30A2-6145-842C-FF7F5923D904}"/>
              </a:ext>
            </a:extLst>
          </p:cNvPr>
          <p:cNvSpPr txBox="1"/>
          <p:nvPr/>
        </p:nvSpPr>
        <p:spPr>
          <a:xfrm>
            <a:off x="3400427" y="3886201"/>
            <a:ext cx="4814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dirty="0">
                <a:solidFill>
                  <a:srgbClr val="3234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Pádraig Naughton</a:t>
            </a:r>
          </a:p>
          <a:p>
            <a:r>
              <a:rPr lang="en-IE" sz="4000" b="1" dirty="0">
                <a:solidFill>
                  <a:srgbClr val="3234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Director 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D1A79BA-9523-A841-8FC2-51B10CF40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39" y="-13384"/>
            <a:ext cx="9310677" cy="252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75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783CF897-F35F-2449-92DD-EB14A4F1D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5" name="Google Shape;155;p16"/>
          <p:cNvSpPr txBox="1">
            <a:spLocks noGrp="1"/>
          </p:cNvSpPr>
          <p:nvPr>
            <p:ph type="ctrTitle" idx="4294967295"/>
          </p:nvPr>
        </p:nvSpPr>
        <p:spPr>
          <a:xfrm>
            <a:off x="758567" y="572333"/>
            <a:ext cx="8618400" cy="190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GB" sz="4800" b="1" dirty="0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ork Sans"/>
              </a:rPr>
              <a:t>Funders &amp; Sponsors</a:t>
            </a:r>
            <a:endParaRPr sz="4800" b="1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Work Sans"/>
            </a:endParaRPr>
          </a:p>
        </p:txBody>
      </p:sp>
      <p:pic>
        <p:nvPicPr>
          <p:cNvPr id="8" name="Google Shape;156;p16">
            <a:extLst>
              <a:ext uri="{FF2B5EF4-FFF2-40B4-BE49-F238E27FC236}">
                <a16:creationId xmlns:a16="http://schemas.microsoft.com/office/drawing/2014/main" id="{986D1FF8-97D9-934F-9A4C-CCADCB3C63D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8570" y="2170108"/>
            <a:ext cx="1828497" cy="872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58;p16">
            <a:extLst>
              <a:ext uri="{FF2B5EF4-FFF2-40B4-BE49-F238E27FC236}">
                <a16:creationId xmlns:a16="http://schemas.microsoft.com/office/drawing/2014/main" id="{414F185C-D8A1-D041-9BE6-C836630CA54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3903" y="2035442"/>
            <a:ext cx="2607044" cy="1161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59;p16">
            <a:extLst>
              <a:ext uri="{FF2B5EF4-FFF2-40B4-BE49-F238E27FC236}">
                <a16:creationId xmlns:a16="http://schemas.microsoft.com/office/drawing/2014/main" id="{0C129405-31AF-7C4F-811E-B81F287FC6FF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45900" y="2208692"/>
            <a:ext cx="1693000" cy="733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3C89F7F-E1CF-2246-AEBB-72B2FD661A63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</a:blip>
          <a:stretch>
            <a:fillRect/>
          </a:stretch>
        </p:blipFill>
        <p:spPr>
          <a:xfrm>
            <a:off x="9022930" y="2325427"/>
            <a:ext cx="1577764" cy="53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39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504E1EF3-4FE9-CD4E-A376-9FC91472F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5" name="Google Shape;125;p11"/>
          <p:cNvSpPr txBox="1">
            <a:spLocks noGrp="1"/>
          </p:cNvSpPr>
          <p:nvPr>
            <p:ph type="ctrTitle"/>
          </p:nvPr>
        </p:nvSpPr>
        <p:spPr>
          <a:xfrm>
            <a:off x="758567" y="572333"/>
            <a:ext cx="8618400" cy="190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SzPts val="3600"/>
            </a:pPr>
            <a:r>
              <a:rPr lang="en-GB" sz="4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Follow us on Social Media!</a:t>
            </a:r>
            <a:br>
              <a:rPr lang="en-GB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Google Shape;126;p11">
            <a:extLst>
              <a:ext uri="{FF2B5EF4-FFF2-40B4-BE49-F238E27FC236}">
                <a16:creationId xmlns:a16="http://schemas.microsoft.com/office/drawing/2014/main" id="{7F105EE5-5104-1D47-964D-697596DF80E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32095" y="2970813"/>
            <a:ext cx="72396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47999" algn="l">
              <a:lnSpc>
                <a:spcPct val="150000"/>
              </a:lnSpc>
              <a:spcBef>
                <a:spcPts val="67"/>
              </a:spcBef>
              <a:spcAft>
                <a:spcPts val="800"/>
              </a:spcAft>
              <a:buSzPts val="2800"/>
            </a:pPr>
            <a:r>
              <a:rPr lang="en-GB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ArtsAndDisabilityIreland</a:t>
            </a:r>
            <a:endParaRPr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7999" algn="l">
              <a:spcBef>
                <a:spcPts val="67"/>
              </a:spcBef>
              <a:spcAft>
                <a:spcPts val="800"/>
              </a:spcAft>
              <a:buSzPts val="2800"/>
            </a:pPr>
            <a:r>
              <a:rPr lang="en-GB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ADIarts</a:t>
            </a:r>
            <a:endParaRPr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7999" algn="l">
              <a:spcBef>
                <a:spcPts val="67"/>
              </a:spcBef>
              <a:spcAft>
                <a:spcPts val="800"/>
              </a:spcAft>
              <a:buSzPts val="2800"/>
            </a:pPr>
            <a:r>
              <a:rPr lang="en-GB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ArtsAndDisabilityIreland</a:t>
            </a:r>
            <a:endParaRPr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1" name="Google Shape;127;p11">
            <a:extLst>
              <a:ext uri="{FF2B5EF4-FFF2-40B4-BE49-F238E27FC236}">
                <a16:creationId xmlns:a16="http://schemas.microsoft.com/office/drawing/2014/main" id="{9A3B7F3E-A4A5-F04D-91D6-639AC7084C1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9953" y="4333338"/>
            <a:ext cx="320595" cy="289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8;p11">
            <a:extLst>
              <a:ext uri="{FF2B5EF4-FFF2-40B4-BE49-F238E27FC236}">
                <a16:creationId xmlns:a16="http://schemas.microsoft.com/office/drawing/2014/main" id="{108EAD58-6340-DB41-9F56-6C117AED698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6453" y="3809343"/>
            <a:ext cx="357761" cy="323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29;p11">
            <a:extLst>
              <a:ext uri="{FF2B5EF4-FFF2-40B4-BE49-F238E27FC236}">
                <a16:creationId xmlns:a16="http://schemas.microsoft.com/office/drawing/2014/main" id="{6E66EEAD-ABC9-724E-BAAD-49C68D693BC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6451" y="3282065"/>
            <a:ext cx="357760" cy="32332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26;p11">
            <a:extLst>
              <a:ext uri="{FF2B5EF4-FFF2-40B4-BE49-F238E27FC236}">
                <a16:creationId xmlns:a16="http://schemas.microsoft.com/office/drawing/2014/main" id="{DCCEABBC-7CC7-2C48-A729-ABA528C83BFD}"/>
              </a:ext>
            </a:extLst>
          </p:cNvPr>
          <p:cNvSpPr txBox="1">
            <a:spLocks/>
          </p:cNvSpPr>
          <p:nvPr/>
        </p:nvSpPr>
        <p:spPr>
          <a:xfrm>
            <a:off x="758567" y="2539583"/>
            <a:ext cx="8084528" cy="53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Work Sans"/>
              <a:buNone/>
              <a:defRPr sz="28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Work Sans"/>
              <a:buNone/>
              <a:defRPr sz="28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Work Sans"/>
              <a:buNone/>
              <a:defRPr sz="28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Work Sans"/>
              <a:buNone/>
              <a:defRPr sz="28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Work Sans"/>
              <a:buNone/>
              <a:defRPr sz="28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Work Sans"/>
              <a:buNone/>
              <a:defRPr sz="28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Work Sans"/>
              <a:buNone/>
              <a:defRPr sz="28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Work Sans"/>
              <a:buNone/>
              <a:defRPr sz="28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Work Sans"/>
              <a:buNone/>
              <a:defRPr sz="28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9pPr>
          </a:lstStyle>
          <a:p>
            <a:pPr marL="0" indent="0">
              <a:spcBef>
                <a:spcPts val="67"/>
              </a:spcBef>
            </a:pPr>
            <a:endParaRPr lang="en-GB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345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A73651-30A2-6145-842C-FF7F5923D904}"/>
              </a:ext>
            </a:extLst>
          </p:cNvPr>
          <p:cNvSpPr txBox="1"/>
          <p:nvPr/>
        </p:nvSpPr>
        <p:spPr>
          <a:xfrm>
            <a:off x="482415" y="3684495"/>
            <a:ext cx="80161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dirty="0">
                <a:solidFill>
                  <a:srgbClr val="3234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Pádraig Naughton</a:t>
            </a:r>
          </a:p>
          <a:p>
            <a:r>
              <a:rPr lang="en-IE" sz="4000" b="1" dirty="0">
                <a:solidFill>
                  <a:srgbClr val="3234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Director</a:t>
            </a:r>
          </a:p>
          <a:p>
            <a:r>
              <a:rPr lang="en-IE" sz="4000" b="1" dirty="0">
                <a:solidFill>
                  <a:srgbClr val="3234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padraig@adiarts.ie</a:t>
            </a:r>
          </a:p>
          <a:p>
            <a:r>
              <a:rPr lang="en-IE" sz="4000" b="1" dirty="0">
                <a:solidFill>
                  <a:srgbClr val="3234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www.adiarts.ie 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D1A79BA-9523-A841-8FC2-51B10CF40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39" y="-13384"/>
            <a:ext cx="9310677" cy="252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21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A658516C-72A8-8F42-AF39-3FC6C436A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0" name="Google Shape;90;p6"/>
          <p:cNvSpPr txBox="1">
            <a:spLocks noGrp="1"/>
          </p:cNvSpPr>
          <p:nvPr>
            <p:ph type="subTitle" idx="1"/>
          </p:nvPr>
        </p:nvSpPr>
        <p:spPr>
          <a:xfrm>
            <a:off x="758567" y="566056"/>
            <a:ext cx="8864404" cy="442685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-IE" sz="3200" b="1" dirty="0"/>
              <a:t>Arts &amp; Disability Ireland use the UN Convention on the Rights of Persons with Disabilities definition:</a:t>
            </a:r>
            <a:br>
              <a:rPr lang="en-IE" sz="3200" b="1" dirty="0"/>
            </a:br>
            <a:endParaRPr lang="en-IE" sz="3200" b="1" dirty="0"/>
          </a:p>
          <a:p>
            <a:pPr algn="l"/>
            <a:r>
              <a:rPr lang="en-IE" sz="3200" dirty="0"/>
              <a:t>‘Persons with disabilities include those who have long-term physical, mental, intellectual or sensory impairments which, in interaction with various barriers, may hinder their full and effective participation in society on an equal basis with others.’</a:t>
            </a:r>
          </a:p>
        </p:txBody>
      </p:sp>
    </p:spTree>
    <p:extLst>
      <p:ext uri="{BB962C8B-B14F-4D97-AF65-F5344CB8AC3E}">
        <p14:creationId xmlns:p14="http://schemas.microsoft.com/office/powerpoint/2010/main" val="134201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ucc1549fcb16ec9b1bb51674a2ac.previews.dropboxusercontent.com/p/thumb/AA-TbmYbR4R84ivgFnvbr4nHDkkg_cavuxAJ9OKDnTBHWQesQDhifhzVB2Ine4p4WOhzHSo9GrCJpCOWCfjw3jxFR-xujnTi6PztsAJpv3ntJWU7zCnt34oof3WIN_kUzmX9rGUqK6VI9Nn7MZHoBmxxFA1iPeAJgbfHP0hggSg3zBs_1LDOl-gfkOxg0E3bylgqrgKfbXzIXOp2Y94VZoDsKMwINcQvXVnoKMGqiVdmFS1N0FXF0yRWzwf8IR27MoJ6FHXLHo0yK1xsjopOg5-6YNDx2yAS-GL_h9pDFrEDxtkaCZEORwRpr8uZJbTVOLRNwOqxi6-s4T0yECjRjNUndTdEL2XW55fy67GKuaKCTHSmOHBbUrpMucYRl-a2ym4/p.jpeg?fv_content=true&amp;size_mode=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517" r="-340" b="18042"/>
          <a:stretch/>
        </p:blipFill>
        <p:spPr bwMode="auto">
          <a:xfrm>
            <a:off x="0" y="11448"/>
            <a:ext cx="1223341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5921896"/>
            <a:ext cx="10972800" cy="936104"/>
          </a:xfrm>
        </p:spPr>
        <p:txBody>
          <a:bodyPr>
            <a:normAutofit/>
          </a:bodyPr>
          <a:lstStyle/>
          <a:p>
            <a:r>
              <a:rPr lang="en-I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Roderick Ford’s The Spider’s House. Photo credit: Luca Truffarelli.</a:t>
            </a:r>
          </a:p>
        </p:txBody>
      </p:sp>
      <p:sp>
        <p:nvSpPr>
          <p:cNvPr id="5" name="AutoShape 8" descr="https://uc261e74c49426ec58ca9d4043fa.previews.dropboxusercontent.com/p/thumb/AA87TgujZNDLkXh5YWDbCityvAvkBWS5QgYxg0alkW5YG_jr-eTHx9UoXJVuhtsGnj9eKI03p9Vsd-d3a5FW35VU-czw7xnKeswryy-1TK-s5cAG7bkXB5BgIYU2vdu5vO3cn0oEJfxAPfe0PCHV1OjYX99Vz0TuF3PTs0aVZ30CethGjPRFWLgLYpN_tX1j5D8POYLneEU5iIIjsNxsbkzpfHQbjgYdQTWVeystP7B0feYvKrwwEVaStMAODbD6YumzQqOobLDD5imuRpwpFUaCPIe8ztiSJJFjFy7jos9XQqdcQbV6vBuADlTTTDtGDbqAZZWkz4oN-z9r_DysmQq_7r1zkcNWm8JfH2oMHk8yT_wFKMbdVIi4FiNrcqsTUWc/p.jpeg?fv_content=true&amp;size_mode=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716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4072"/>
            <a:ext cx="5231904" cy="39239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65118" cy="43651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478" y="0"/>
            <a:ext cx="5323712" cy="3992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2944177"/>
            <a:ext cx="5872166" cy="391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86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83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40F00C9A-58F6-5941-A34E-2CBD83FEB6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59" t="2979" r="25975" b="1556"/>
          <a:stretch/>
        </p:blipFill>
        <p:spPr>
          <a:xfrm>
            <a:off x="3251984" y="1"/>
            <a:ext cx="5688032" cy="560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05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A658516C-72A8-8F42-AF39-3FC6C436A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0" name="Google Shape;90;p6"/>
          <p:cNvSpPr txBox="1">
            <a:spLocks noGrp="1"/>
          </p:cNvSpPr>
          <p:nvPr>
            <p:ph type="subTitle" idx="1"/>
          </p:nvPr>
        </p:nvSpPr>
        <p:spPr>
          <a:xfrm>
            <a:off x="758567" y="566056"/>
            <a:ext cx="8864404" cy="442685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-IE" sz="4800" b="1" dirty="0"/>
              <a:t>Summit Overview</a:t>
            </a:r>
            <a:endParaRPr lang="en-IE" sz="1800" dirty="0"/>
          </a:p>
          <a:p>
            <a:pPr algn="l"/>
            <a:r>
              <a:rPr lang="en-IE" sz="3200" dirty="0"/>
              <a:t>9</a:t>
            </a:r>
            <a:r>
              <a:rPr lang="en-IE" sz="3200" baseline="30000" dirty="0"/>
              <a:t>th</a:t>
            </a:r>
            <a:r>
              <a:rPr lang="en-IE" sz="3200" dirty="0"/>
              <a:t> – 23</a:t>
            </a:r>
            <a:r>
              <a:rPr lang="en-IE" sz="3200" baseline="30000" dirty="0"/>
              <a:t>rd</a:t>
            </a:r>
            <a:r>
              <a:rPr lang="en-IE" sz="3200" dirty="0"/>
              <a:t> March</a:t>
            </a:r>
          </a:p>
          <a:p>
            <a:pPr algn="l"/>
            <a:r>
              <a:rPr lang="en-IE" sz="3200" dirty="0"/>
              <a:t>30 Presenters</a:t>
            </a:r>
          </a:p>
          <a:p>
            <a:pPr algn="l"/>
            <a:r>
              <a:rPr lang="en-IE" sz="3200" dirty="0"/>
              <a:t>2 Keynotes</a:t>
            </a:r>
          </a:p>
          <a:p>
            <a:pPr algn="l"/>
            <a:r>
              <a:rPr lang="en-IE" sz="3200" dirty="0"/>
              <a:t>5 Panel Discussions</a:t>
            </a:r>
          </a:p>
          <a:p>
            <a:pPr algn="l"/>
            <a:r>
              <a:rPr lang="en-IE" sz="3200" dirty="0"/>
              <a:t>3 Workshops </a:t>
            </a:r>
          </a:p>
          <a:p>
            <a:pPr algn="l"/>
            <a:r>
              <a:rPr lang="en-IE" sz="3200" dirty="0"/>
              <a:t>4 Evening Events</a:t>
            </a:r>
          </a:p>
          <a:p>
            <a:pPr algn="l"/>
            <a:endParaRPr lang="en-IE" sz="3200" b="1" dirty="0">
              <a:solidFill>
                <a:srgbClr val="0BD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218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8388B677-E270-2C47-A60B-D4EFD6BDA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9" name="Google Shape;119;p10"/>
          <p:cNvSpPr txBox="1">
            <a:spLocks noGrp="1"/>
          </p:cNvSpPr>
          <p:nvPr>
            <p:ph type="ctrTitle"/>
          </p:nvPr>
        </p:nvSpPr>
        <p:spPr>
          <a:xfrm>
            <a:off x="758567" y="572333"/>
            <a:ext cx="8618400" cy="190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SzPts val="3600"/>
            </a:pPr>
            <a:r>
              <a:rPr lang="en-GB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Screen Layout</a:t>
            </a:r>
            <a:endParaRPr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871062B-CC7A-D449-A68F-05019644F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932" y="1707714"/>
            <a:ext cx="8227035" cy="45271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D30499-DECD-7A40-AC8B-42346AAC93E4}"/>
              </a:ext>
            </a:extLst>
          </p:cNvPr>
          <p:cNvSpPr txBox="1"/>
          <p:nvPr/>
        </p:nvSpPr>
        <p:spPr>
          <a:xfrm>
            <a:off x="3324670" y="5465844"/>
            <a:ext cx="3877559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333" b="1" dirty="0"/>
              <a:t>Speech to Text (</a:t>
            </a:r>
            <a:r>
              <a:rPr lang="en-IE" sz="1333" b="1" dirty="0">
                <a:latin typeface="WORK SANS REGULAR ROMAN" pitchFamily="2" charset="77"/>
              </a:rPr>
              <a:t>CART</a:t>
            </a:r>
            <a:r>
              <a:rPr lang="en-IE" sz="1333" b="1" dirty="0"/>
              <a:t>) will be visible here </a:t>
            </a:r>
          </a:p>
        </p:txBody>
      </p:sp>
      <p:pic>
        <p:nvPicPr>
          <p:cNvPr id="3" name="Picture 2" descr="A picture containing text, person, indoor, person&#10;&#10;Description automatically generated">
            <a:extLst>
              <a:ext uri="{FF2B5EF4-FFF2-40B4-BE49-F238E27FC236}">
                <a16:creationId xmlns:a16="http://schemas.microsoft.com/office/drawing/2014/main" id="{FFDBD7AF-632A-454C-BF5D-DD7DA51ED9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8401" y="4113650"/>
            <a:ext cx="1722363" cy="948089"/>
          </a:xfrm>
          <a:prstGeom prst="rect">
            <a:avLst/>
          </a:prstGeom>
        </p:spPr>
      </p:pic>
      <p:pic>
        <p:nvPicPr>
          <p:cNvPr id="5" name="Picture 4" descr="A person in a red shirt&#10;&#10;Description automatically generated">
            <a:extLst>
              <a:ext uri="{FF2B5EF4-FFF2-40B4-BE49-F238E27FC236}">
                <a16:creationId xmlns:a16="http://schemas.microsoft.com/office/drawing/2014/main" id="{B065EEAD-7F82-E641-815E-041BD60ECB0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" b="3444"/>
          <a:stretch/>
        </p:blipFill>
        <p:spPr>
          <a:xfrm>
            <a:off x="7532748" y="1662632"/>
            <a:ext cx="1722361" cy="948089"/>
          </a:xfrm>
          <a:prstGeom prst="rect">
            <a:avLst/>
          </a:prstGeom>
        </p:spPr>
      </p:pic>
      <p:pic>
        <p:nvPicPr>
          <p:cNvPr id="9" name="Picture 8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A348E03D-876E-AE41-8993-8278B80F611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/>
          <a:stretch/>
        </p:blipFill>
        <p:spPr>
          <a:xfrm>
            <a:off x="1321149" y="4126349"/>
            <a:ext cx="1670811" cy="9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25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D139F2D0-1FFA-714D-9120-C053785AE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4" name="Google Shape;164;p17"/>
          <p:cNvSpPr txBox="1">
            <a:spLocks noGrp="1"/>
          </p:cNvSpPr>
          <p:nvPr>
            <p:ph type="ctrTitle" idx="4294967295"/>
          </p:nvPr>
        </p:nvSpPr>
        <p:spPr>
          <a:xfrm>
            <a:off x="758566" y="572333"/>
            <a:ext cx="8015201" cy="9850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GB" sz="4800" b="1" dirty="0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ork Sans"/>
              </a:rPr>
              <a:t>Networking Rooms!</a:t>
            </a:r>
            <a:endParaRPr sz="4800" b="1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Work Sans"/>
            </a:endParaRPr>
          </a:p>
        </p:txBody>
      </p:sp>
      <p:sp>
        <p:nvSpPr>
          <p:cNvPr id="8" name="Google Shape;165;p17">
            <a:extLst>
              <a:ext uri="{FF2B5EF4-FFF2-40B4-BE49-F238E27FC236}">
                <a16:creationId xmlns:a16="http://schemas.microsoft.com/office/drawing/2014/main" id="{FBFE26BF-8129-F14A-B378-A66FB2145216}"/>
              </a:ext>
            </a:extLst>
          </p:cNvPr>
          <p:cNvSpPr txBox="1">
            <a:spLocks/>
          </p:cNvSpPr>
          <p:nvPr/>
        </p:nvSpPr>
        <p:spPr>
          <a:xfrm>
            <a:off x="1444335" y="4922377"/>
            <a:ext cx="80152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ork Sans"/>
              <a:buChar char="●"/>
              <a:defRPr sz="18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ork Sans"/>
              <a:buChar char="○"/>
              <a:defRPr sz="14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ork Sans"/>
              <a:buChar char="■"/>
              <a:defRPr sz="14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ork Sans"/>
              <a:buChar char="●"/>
              <a:defRPr sz="14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ork Sans"/>
              <a:buChar char="○"/>
              <a:defRPr sz="14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ork Sans"/>
              <a:buChar char="■"/>
              <a:defRPr sz="14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ork Sans"/>
              <a:buChar char="●"/>
              <a:defRPr sz="14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ork Sans"/>
              <a:buChar char="○"/>
              <a:defRPr sz="14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Work Sans"/>
              <a:buChar char="■"/>
              <a:defRPr sz="14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2133"/>
              </a:spcBef>
              <a:buNone/>
            </a:pPr>
            <a:endParaRPr lang="en-GB" sz="3733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6" name="Google Shape;165;p17">
            <a:extLst>
              <a:ext uri="{FF2B5EF4-FFF2-40B4-BE49-F238E27FC236}">
                <a16:creationId xmlns:a16="http://schemas.microsoft.com/office/drawing/2014/main" id="{1181B9F2-DF54-1148-95E6-EFD6846BD3F2}"/>
              </a:ext>
            </a:extLst>
          </p:cNvPr>
          <p:cNvSpPr txBox="1">
            <a:spLocks/>
          </p:cNvSpPr>
          <p:nvPr/>
        </p:nvSpPr>
        <p:spPr>
          <a:xfrm>
            <a:off x="1444334" y="2984448"/>
            <a:ext cx="7693111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ork Sans"/>
              <a:buChar char="●"/>
              <a:defRPr sz="18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ork Sans"/>
              <a:buChar char="○"/>
              <a:defRPr sz="14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ork Sans"/>
              <a:buChar char="■"/>
              <a:defRPr sz="14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ork Sans"/>
              <a:buChar char="●"/>
              <a:defRPr sz="14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ork Sans"/>
              <a:buChar char="○"/>
              <a:defRPr sz="14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ork Sans"/>
              <a:buChar char="■"/>
              <a:defRPr sz="14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ork Sans"/>
              <a:buChar char="●"/>
              <a:defRPr sz="14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ork Sans"/>
              <a:buChar char="○"/>
              <a:defRPr sz="14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Work Sans"/>
              <a:buChar char="■"/>
              <a:defRPr sz="14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Meet and mingle with 25 of your peers</a:t>
            </a:r>
          </a:p>
        </p:txBody>
      </p:sp>
      <p:sp>
        <p:nvSpPr>
          <p:cNvPr id="17" name="Google Shape;165;p17">
            <a:extLst>
              <a:ext uri="{FF2B5EF4-FFF2-40B4-BE49-F238E27FC236}">
                <a16:creationId xmlns:a16="http://schemas.microsoft.com/office/drawing/2014/main" id="{79EC90DF-5E74-5940-82E5-3B472D5F5211}"/>
              </a:ext>
            </a:extLst>
          </p:cNvPr>
          <p:cNvSpPr txBox="1">
            <a:spLocks/>
          </p:cNvSpPr>
          <p:nvPr/>
        </p:nvSpPr>
        <p:spPr>
          <a:xfrm>
            <a:off x="758565" y="2549047"/>
            <a:ext cx="2692392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ork Sans"/>
              <a:buChar char="●"/>
              <a:defRPr sz="18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ork Sans"/>
              <a:buChar char="○"/>
              <a:defRPr sz="14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ork Sans"/>
              <a:buChar char="■"/>
              <a:defRPr sz="14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ork Sans"/>
              <a:buChar char="●"/>
              <a:defRPr sz="14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ork Sans"/>
              <a:buChar char="○"/>
              <a:defRPr sz="14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ork Sans"/>
              <a:buChar char="■"/>
              <a:defRPr sz="14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ork Sans"/>
              <a:buChar char="●"/>
              <a:defRPr sz="14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ork Sans"/>
              <a:buChar char="○"/>
              <a:defRPr sz="14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Work Sans"/>
              <a:buChar char="■"/>
              <a:defRPr sz="14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9pPr>
          </a:lstStyle>
          <a:p>
            <a:pPr marL="0" indent="0">
              <a:buNone/>
            </a:pP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Breakout Room </a:t>
            </a:r>
          </a:p>
        </p:txBody>
      </p:sp>
      <p:sp>
        <p:nvSpPr>
          <p:cNvPr id="18" name="Google Shape;165;p17">
            <a:extLst>
              <a:ext uri="{FF2B5EF4-FFF2-40B4-BE49-F238E27FC236}">
                <a16:creationId xmlns:a16="http://schemas.microsoft.com/office/drawing/2014/main" id="{161D502C-718E-7345-900E-3AF6F24015B5}"/>
              </a:ext>
            </a:extLst>
          </p:cNvPr>
          <p:cNvSpPr txBox="1">
            <a:spLocks/>
          </p:cNvSpPr>
          <p:nvPr/>
        </p:nvSpPr>
        <p:spPr>
          <a:xfrm>
            <a:off x="758565" y="3810605"/>
            <a:ext cx="6399319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ork Sans"/>
              <a:buChar char="●"/>
              <a:defRPr sz="18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ork Sans"/>
              <a:buChar char="○"/>
              <a:defRPr sz="14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ork Sans"/>
              <a:buChar char="■"/>
              <a:defRPr sz="14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ork Sans"/>
              <a:buChar char="●"/>
              <a:defRPr sz="14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ork Sans"/>
              <a:buChar char="○"/>
              <a:defRPr sz="14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ork Sans"/>
              <a:buChar char="■"/>
              <a:defRPr sz="14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ork Sans"/>
              <a:buChar char="●"/>
              <a:defRPr sz="14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ork Sans"/>
              <a:buChar char="○"/>
              <a:defRPr sz="14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Work Sans"/>
              <a:buChar char="■"/>
              <a:defRPr sz="14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9pPr>
          </a:lstStyle>
          <a:p>
            <a:pPr marL="0" indent="0">
              <a:buNone/>
            </a:pP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Chat Room</a:t>
            </a:r>
          </a:p>
        </p:txBody>
      </p:sp>
      <p:sp>
        <p:nvSpPr>
          <p:cNvPr id="19" name="Google Shape;165;p17">
            <a:extLst>
              <a:ext uri="{FF2B5EF4-FFF2-40B4-BE49-F238E27FC236}">
                <a16:creationId xmlns:a16="http://schemas.microsoft.com/office/drawing/2014/main" id="{ACDDDFC5-0709-6C48-9491-6C383DBE695C}"/>
              </a:ext>
            </a:extLst>
          </p:cNvPr>
          <p:cNvSpPr txBox="1">
            <a:spLocks/>
          </p:cNvSpPr>
          <p:nvPr/>
        </p:nvSpPr>
        <p:spPr>
          <a:xfrm>
            <a:off x="1444334" y="4050540"/>
            <a:ext cx="8497951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ork Sans"/>
              <a:buChar char="●"/>
              <a:defRPr sz="18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ork Sans"/>
              <a:buChar char="○"/>
              <a:defRPr sz="14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ork Sans"/>
              <a:buChar char="■"/>
              <a:defRPr sz="14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ork Sans"/>
              <a:buChar char="●"/>
              <a:defRPr sz="14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ork Sans"/>
              <a:buChar char="○"/>
              <a:defRPr sz="14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ork Sans"/>
              <a:buChar char="■"/>
              <a:defRPr sz="14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ork Sans"/>
              <a:buChar char="●"/>
              <a:defRPr sz="14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ork Sans"/>
              <a:buChar char="○"/>
              <a:defRPr sz="14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Work Sans"/>
              <a:buChar char="■"/>
              <a:defRPr sz="1400" b="0" i="0" u="none" strike="noStrike" cap="none">
                <a:solidFill>
                  <a:srgbClr val="000000"/>
                </a:solidFill>
                <a:latin typeface="Work Sans Regular Roman"/>
                <a:ea typeface="Work Sans Regular Roman"/>
                <a:cs typeface="Work Sans Regular Roman"/>
                <a:sym typeface="Work San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2133"/>
              </a:spcBef>
              <a:buNone/>
            </a:pP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Connect directly with the previous sessions presenters</a:t>
            </a:r>
          </a:p>
        </p:txBody>
      </p:sp>
      <p:pic>
        <p:nvPicPr>
          <p:cNvPr id="20" name="Graphic 19" descr="Cycle with people with solid fill">
            <a:extLst>
              <a:ext uri="{FF2B5EF4-FFF2-40B4-BE49-F238E27FC236}">
                <a16:creationId xmlns:a16="http://schemas.microsoft.com/office/drawing/2014/main" id="{7A44ADEF-64F9-FB4F-979F-13508E4CB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8565" y="4316729"/>
            <a:ext cx="640267" cy="640267"/>
          </a:xfrm>
          <a:prstGeom prst="rect">
            <a:avLst/>
          </a:prstGeom>
        </p:spPr>
      </p:pic>
      <p:pic>
        <p:nvPicPr>
          <p:cNvPr id="21" name="Graphic 20" descr="Connections with solid fill">
            <a:extLst>
              <a:ext uri="{FF2B5EF4-FFF2-40B4-BE49-F238E27FC236}">
                <a16:creationId xmlns:a16="http://schemas.microsoft.com/office/drawing/2014/main" id="{AAE5D7DF-F806-204F-BF9C-BCCD43D2ED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4068" y="3068923"/>
            <a:ext cx="640267" cy="64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58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E48CB052-F227-F948-805C-1820BBDE8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3" name="Google Shape;103;p8"/>
          <p:cNvSpPr txBox="1">
            <a:spLocks noGrp="1"/>
          </p:cNvSpPr>
          <p:nvPr>
            <p:ph type="ctrTitle" idx="4294967295"/>
          </p:nvPr>
        </p:nvSpPr>
        <p:spPr>
          <a:xfrm>
            <a:off x="758567" y="572333"/>
            <a:ext cx="8618400" cy="190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sz="4800" b="1" dirty="0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ork Sans"/>
              </a:rPr>
              <a:t>Audience Engagement</a:t>
            </a:r>
            <a:endParaRPr sz="4800" b="1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Work Sans"/>
            </a:endParaRPr>
          </a:p>
        </p:txBody>
      </p:sp>
      <p:sp>
        <p:nvSpPr>
          <p:cNvPr id="5" name="Google Shape;120;p10">
            <a:extLst>
              <a:ext uri="{FF2B5EF4-FFF2-40B4-BE49-F238E27FC236}">
                <a16:creationId xmlns:a16="http://schemas.microsoft.com/office/drawing/2014/main" id="{3A764F7F-8234-414B-9AD7-E35CB1BCA98B}"/>
              </a:ext>
            </a:extLst>
          </p:cNvPr>
          <p:cNvSpPr txBox="1">
            <a:spLocks/>
          </p:cNvSpPr>
          <p:nvPr/>
        </p:nvSpPr>
        <p:spPr>
          <a:xfrm>
            <a:off x="758567" y="1813242"/>
            <a:ext cx="8015200" cy="3001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800"/>
            </a:pP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1,036 watched across all 3 symposium sessions</a:t>
            </a:r>
          </a:p>
          <a:p>
            <a:pPr>
              <a:buSzPts val="2800"/>
            </a:pPr>
            <a:endParaRPr lang="en-GB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buSzPts val="2800"/>
            </a:pP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21 countries:  Ireland, USA, UK, Hong Kong, Netherlands, Portugal, Germany, Canada, Romania, Mexico, Belgium, Singapore Sweden + 8 others </a:t>
            </a:r>
          </a:p>
          <a:p>
            <a:pPr>
              <a:buSzPts val="2800"/>
            </a:pPr>
            <a:endParaRPr lang="en-GB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buSzPts val="2800"/>
            </a:pP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Average time per session:  58m 27s - 2h 55m 41s</a:t>
            </a:r>
          </a:p>
          <a:p>
            <a:pPr>
              <a:buSzPts val="2800"/>
            </a:pPr>
            <a:endParaRPr lang="en-GB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buSzPts val="2800"/>
            </a:pPr>
            <a:endParaRPr lang="en-GB" sz="1867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buSzPts val="2800"/>
            </a:pPr>
            <a:endParaRPr lang="en-GB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45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162</Words>
  <Application>Microsoft Macintosh PowerPoint</Application>
  <PresentationFormat>Widescreen</PresentationFormat>
  <Paragraphs>35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Helvetica Neue</vt:lpstr>
      <vt:lpstr>Work Sans</vt:lpstr>
      <vt:lpstr>WORK SANS REGULAR ROMAN</vt:lpstr>
      <vt:lpstr>Office Theme</vt:lpstr>
      <vt:lpstr>PowerPoint Presentation</vt:lpstr>
      <vt:lpstr>PowerPoint Presentation</vt:lpstr>
      <vt:lpstr>Roderick Ford’s The Spider’s House. Photo credit: Luca Truffarelli.</vt:lpstr>
      <vt:lpstr>PowerPoint Presentation</vt:lpstr>
      <vt:lpstr>PowerPoint Presentation</vt:lpstr>
      <vt:lpstr>PowerPoint Presentation</vt:lpstr>
      <vt:lpstr>Screen Layout</vt:lpstr>
      <vt:lpstr>Networking Rooms!</vt:lpstr>
      <vt:lpstr>Audience Engagement</vt:lpstr>
      <vt:lpstr>Funders &amp; Sponsors</vt:lpstr>
      <vt:lpstr>Follow us on Social Media!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Sile Stewart</dc:creator>
  <cp:lastModifiedBy>Padraig Naughton</cp:lastModifiedBy>
  <cp:revision>55</cp:revision>
  <dcterms:created xsi:type="dcterms:W3CDTF">2020-02-03T17:34:51Z</dcterms:created>
  <dcterms:modified xsi:type="dcterms:W3CDTF">2021-04-07T13:35:54Z</dcterms:modified>
</cp:coreProperties>
</file>